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0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854" autoAdjust="0"/>
  </p:normalViewPr>
  <p:slideViewPr>
    <p:cSldViewPr>
      <p:cViewPr varScale="1">
        <p:scale>
          <a:sx n="85" d="100"/>
          <a:sy n="85" d="100"/>
        </p:scale>
        <p:origin x="-1378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D192020-E2B5-48F6-AA2A-0BC2834AA9CD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72D826-B0E0-42FA-B76D-CCBC40F12DDB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69B562-4945-4C9B-BE71-D7A0C604741D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ytuł, tekst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B7CD458-F2EF-48BB-89DC-712B42F820C6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4CE57A0-A0FB-492E-AFF7-FD7D5E5AE990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38BA45-DD7D-44EC-88B9-D50CC4C5D55D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879A4-A4DF-48AC-A2E6-9A5FDB687E29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831846-FE4F-4224-A88F-9C29EAEF9D0E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D4B8F1-A3AA-4CD8-8BD6-936CBDEB7C8F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10BB04-202A-4A4F-8563-11F5B98CA7FF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533A09-BC3A-41A8-8C1D-6152BC348D33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C8FCB-9858-4BDD-B260-60F2217BC13E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578DD2-72A4-4C43-B3F6-56CCDB757046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pl-PL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pl-PL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C37973A5-0378-4369-89E1-C5E433EEE15E}" type="slidenum">
              <a:rPr lang="pl-PL"/>
              <a:pPr/>
              <a:t>‹#›</a:t>
            </a:fld>
            <a:endParaRPr lang="pl-PL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</p:sldLayoutIdLst>
  <p:transition spd="med">
    <p:fade thruBlk="1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981075"/>
            <a:ext cx="8229600" cy="3816350"/>
          </a:xfrm>
        </p:spPr>
        <p:txBody>
          <a:bodyPr/>
          <a:lstStyle/>
          <a:p>
            <a:pPr algn="l"/>
            <a:r>
              <a:rPr lang="pl-PL" dirty="0"/>
              <a:t/>
            </a:r>
            <a:br>
              <a:rPr lang="pl-PL" dirty="0"/>
            </a:br>
            <a:r>
              <a:rPr lang="pl-PL" sz="1800" dirty="0"/>
              <a:t/>
            </a:r>
            <a:br>
              <a:rPr lang="pl-PL" sz="1800" dirty="0"/>
            </a:br>
            <a:r>
              <a:rPr lang="pl-PL" dirty="0"/>
              <a:t>	</a:t>
            </a:r>
            <a:r>
              <a:rPr lang="pl-PL" b="1" u="sng" dirty="0">
                <a:solidFill>
                  <a:schemeClr val="accent1">
                    <a:lumMod val="75000"/>
                  </a:schemeClr>
                </a:solidFill>
              </a:rPr>
              <a:t>„Sakrament pokuty</a:t>
            </a:r>
            <a:br>
              <a:rPr lang="pl-PL" b="1" u="sng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1600" b="1" u="sng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pl-PL" sz="1600" b="1" u="sng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b="1" dirty="0">
                <a:solidFill>
                  <a:schemeClr val="accent1">
                    <a:lumMod val="75000"/>
                  </a:schemeClr>
                </a:solidFill>
              </a:rPr>
              <a:t>		</a:t>
            </a:r>
            <a:r>
              <a:rPr lang="pl-PL" b="1" u="sng" dirty="0">
                <a:solidFill>
                  <a:schemeClr val="accent1">
                    <a:lumMod val="75000"/>
                  </a:schemeClr>
                </a:solidFill>
              </a:rPr>
              <a:t>i pojednania </a:t>
            </a:r>
            <a:r>
              <a:rPr lang="pl-PL" b="1" u="sng" dirty="0"/>
              <a:t/>
            </a:r>
            <a:br>
              <a:rPr lang="pl-PL" b="1" u="sng" dirty="0"/>
            </a:br>
            <a:r>
              <a:rPr lang="pl-PL" sz="1800" b="1" u="sng" dirty="0"/>
              <a:t/>
            </a:r>
            <a:br>
              <a:rPr lang="pl-PL" sz="1800" b="1" u="sng" dirty="0"/>
            </a:br>
            <a:r>
              <a:rPr lang="pl-PL" b="1" dirty="0"/>
              <a:t>			 </a:t>
            </a: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oraz jego warunki”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5229225"/>
            <a:ext cx="8229600" cy="719138"/>
          </a:xfrm>
        </p:spPr>
        <p:txBody>
          <a:bodyPr/>
          <a:lstStyle/>
          <a:p>
            <a:pPr algn="r">
              <a:buFont typeface="Wingdings" pitchFamily="2" charset="2"/>
              <a:buNone/>
            </a:pPr>
            <a:endParaRPr lang="pl-PL" i="1" dirty="0">
              <a:latin typeface="Verdana" pitchFamily="34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3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371600"/>
          </a:xfrm>
        </p:spPr>
        <p:txBody>
          <a:bodyPr/>
          <a:lstStyle/>
          <a:p>
            <a:r>
              <a:rPr lang="pl-PL" u="sng"/>
              <a:t>Czym jest spowiedź święta?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196975"/>
            <a:ext cx="8435975" cy="44672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l-PL"/>
              <a:t>1. W Sakramencie Pokuty, Bóg przez posługę kapłana odpuszcza nam grzechy.</a:t>
            </a:r>
          </a:p>
          <a:p>
            <a:pPr>
              <a:buFont typeface="Wingdings" pitchFamily="2" charset="2"/>
              <a:buNone/>
            </a:pPr>
            <a:r>
              <a:rPr lang="pl-PL"/>
              <a:t>2. Na spowiedzi św. odzyskuję łaskę uświęcającą, zostaję uwolniony od kary wiecznej (piekła), otrzymuje prawo do nieba i szczęście duszy.</a:t>
            </a:r>
            <a:r>
              <a:rPr lang="pl-PL" sz="2800"/>
              <a:t> </a:t>
            </a:r>
          </a:p>
        </p:txBody>
      </p:sp>
      <p:grpSp>
        <p:nvGrpSpPr>
          <p:cNvPr id="43012" name="Group 4"/>
          <p:cNvGrpSpPr>
            <a:grpSpLocks/>
          </p:cNvGrpSpPr>
          <p:nvPr/>
        </p:nvGrpSpPr>
        <p:grpSpPr bwMode="auto">
          <a:xfrm>
            <a:off x="1476375" y="4508500"/>
            <a:ext cx="6551613" cy="2089150"/>
            <a:chOff x="930" y="2840"/>
            <a:chExt cx="4127" cy="1316"/>
          </a:xfrm>
        </p:grpSpPr>
        <p:pic>
          <p:nvPicPr>
            <p:cNvPr id="43013" name="Picture 5" descr="MCj03482030000[1]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147" y="3279"/>
              <a:ext cx="910" cy="8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014" name="Picture 6" descr="MCj0397378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34" y="2840"/>
              <a:ext cx="1350" cy="1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3015" name="Line 7"/>
            <p:cNvSpPr>
              <a:spLocks noChangeShapeType="1"/>
            </p:cNvSpPr>
            <p:nvPr/>
          </p:nvSpPr>
          <p:spPr bwMode="auto">
            <a:xfrm flipH="1">
              <a:off x="3584" y="3716"/>
              <a:ext cx="56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43016" name="Line 8"/>
            <p:cNvSpPr>
              <a:spLocks noChangeShapeType="1"/>
            </p:cNvSpPr>
            <p:nvPr/>
          </p:nvSpPr>
          <p:spPr bwMode="auto">
            <a:xfrm flipH="1">
              <a:off x="1784" y="3716"/>
              <a:ext cx="563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l-PL"/>
            </a:p>
          </p:txBody>
        </p:sp>
        <p:pic>
          <p:nvPicPr>
            <p:cNvPr id="43017" name="Picture 9" descr="Bez nazwy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30" y="3294"/>
              <a:ext cx="750" cy="768"/>
            </a:xfrm>
            <a:prstGeom prst="rect">
              <a:avLst/>
            </a:prstGeom>
            <a:noFill/>
            <a:ln/>
            <a:effectLst/>
          </p:spPr>
        </p:pic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301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333375"/>
            <a:ext cx="8135937" cy="34559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l-PL"/>
              <a:t>3. W Sakramencie Pokuty należy wyznać wszystkie swoje grzechy, a koniecznie ciężkie.</a:t>
            </a:r>
          </a:p>
          <a:p>
            <a:pPr>
              <a:buFont typeface="Wingdings" pitchFamily="2" charset="2"/>
              <a:buNone/>
            </a:pPr>
            <a:r>
              <a:rPr lang="pl-PL"/>
              <a:t>4. Przy grzechach ciężkich należy podać ich liczbę, miejsce i okoliczności.</a:t>
            </a:r>
          </a:p>
          <a:p>
            <a:pPr>
              <a:buFont typeface="Wingdings" pitchFamily="2" charset="2"/>
              <a:buNone/>
            </a:pPr>
            <a:r>
              <a:rPr lang="pl-PL"/>
              <a:t>5. Żadnego grzechu nie wolno zataić.</a:t>
            </a:r>
          </a:p>
        </p:txBody>
      </p:sp>
      <p:pic>
        <p:nvPicPr>
          <p:cNvPr id="35844" name="Picture 4" descr="MCj03103760000[1]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492500" y="3789363"/>
            <a:ext cx="1825625" cy="2592387"/>
          </a:xfrm>
          <a:noFill/>
          <a:ln/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2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Zadanie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81200"/>
            <a:ext cx="8497887" cy="31765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l-PL" u="sng"/>
              <a:t>Uzupełnij:</a:t>
            </a:r>
          </a:p>
          <a:p>
            <a:pPr>
              <a:buFont typeface="Wingdings" pitchFamily="2" charset="2"/>
              <a:buNone/>
            </a:pPr>
            <a:endParaRPr lang="pl-PL" u="sng"/>
          </a:p>
          <a:p>
            <a:pPr>
              <a:buFont typeface="Wingdings" pitchFamily="2" charset="2"/>
              <a:buNone/>
            </a:pPr>
            <a:r>
              <a:rPr lang="pl-PL"/>
              <a:t>Grzech ciężki jest to …… i dobrowolne </a:t>
            </a:r>
          </a:p>
          <a:p>
            <a:pPr>
              <a:buFont typeface="Wingdings" pitchFamily="2" charset="2"/>
              <a:buNone/>
            </a:pPr>
            <a:r>
              <a:rPr lang="pl-PL"/>
              <a:t>przekroczenie ...... Bożego lub …… w sprawie </a:t>
            </a:r>
          </a:p>
          <a:p>
            <a:pPr>
              <a:buFont typeface="Wingdings" pitchFamily="2" charset="2"/>
              <a:buNone/>
            </a:pPr>
            <a:r>
              <a:rPr lang="pl-PL"/>
              <a:t>ważnej.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2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7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2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7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u="sng"/>
              <a:t>Jak się spowiadać?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l-PL"/>
              <a:t>1. Spowiedź powinna być </a:t>
            </a:r>
            <a:r>
              <a:rPr lang="pl-PL" u="sng"/>
              <a:t>szczera</a:t>
            </a:r>
            <a:r>
              <a:rPr lang="pl-PL"/>
              <a:t>, czyli    </a:t>
            </a:r>
            <a:br>
              <a:rPr lang="pl-PL"/>
            </a:br>
            <a:r>
              <a:rPr lang="pl-PL"/>
              <a:t> mam mówić jak rzeczywiście było.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l-PL"/>
              <a:t>2. Powinna być </a:t>
            </a:r>
            <a:r>
              <a:rPr lang="pl-PL" u="sng"/>
              <a:t>dokładna</a:t>
            </a:r>
            <a:r>
              <a:rPr lang="pl-PL"/>
              <a:t>, bo mam podać </a:t>
            </a:r>
            <a:br>
              <a:rPr lang="pl-PL"/>
            </a:br>
            <a:r>
              <a:rPr lang="pl-PL"/>
              <a:t> liczbę i okoliczności grzechów ciężkich.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l-PL"/>
              <a:t>3. Powinna być </a:t>
            </a:r>
            <a:r>
              <a:rPr lang="pl-PL" u="sng"/>
              <a:t>jasna</a:t>
            </a:r>
            <a:r>
              <a:rPr lang="pl-PL"/>
              <a:t>, bo mam mówić tak, </a:t>
            </a:r>
            <a:br>
              <a:rPr lang="pl-PL"/>
            </a:br>
            <a:r>
              <a:rPr lang="pl-PL"/>
              <a:t> żeby kapłan wiedział o co chodzi.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l-PL"/>
              <a:t>4. Powinna być </a:t>
            </a:r>
            <a:r>
              <a:rPr lang="pl-PL" u="sng"/>
              <a:t>krótka</a:t>
            </a:r>
            <a:r>
              <a:rPr lang="pl-PL"/>
              <a:t>, bo mam mówić tylko </a:t>
            </a:r>
            <a:br>
              <a:rPr lang="pl-PL"/>
            </a:br>
            <a:r>
              <a:rPr lang="pl-PL"/>
              <a:t> to co jest konieczne.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371600"/>
          </a:xfrm>
        </p:spPr>
        <p:txBody>
          <a:bodyPr/>
          <a:lstStyle/>
          <a:p>
            <a:r>
              <a:rPr lang="pl-PL" u="sng" dirty="0"/>
              <a:t>Zadośćuczynienie Panu Bogu </a:t>
            </a:r>
            <a:br>
              <a:rPr lang="pl-PL" u="sng" dirty="0"/>
            </a:br>
            <a:r>
              <a:rPr lang="pl-PL" u="sng" dirty="0"/>
              <a:t>i </a:t>
            </a:r>
            <a:r>
              <a:rPr lang="pl-PL" u="sng" dirty="0" smtClean="0"/>
              <a:t>bliźniemu – restytucja.</a:t>
            </a:r>
            <a:endParaRPr lang="pl-PL" u="sng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229600" cy="20161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l-PL" dirty="0"/>
              <a:t>1. Zadośćuczynienie to wynagrodzenie </a:t>
            </a:r>
            <a:br>
              <a:rPr lang="pl-PL" dirty="0"/>
            </a:br>
            <a:r>
              <a:rPr lang="pl-PL" dirty="0"/>
              <a:t> i wyrównanie wyrządzonych krzywd.</a:t>
            </a:r>
          </a:p>
          <a:p>
            <a:pPr>
              <a:buFont typeface="Wingdings" pitchFamily="2" charset="2"/>
              <a:buNone/>
            </a:pPr>
            <a:r>
              <a:rPr lang="pl-PL" dirty="0"/>
              <a:t>2.     Wynagrodzić  musimy:</a:t>
            </a:r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468313" y="4221163"/>
            <a:ext cx="3817937" cy="244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800" u="sng"/>
              <a:t>Bogu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pl-PL" sz="2800"/>
              <a:t> odprawić pokutę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pl-PL" sz="2800"/>
              <a:t> pomodlić się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pl-PL" sz="2800"/>
              <a:t> poprawić się</a:t>
            </a: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4284663" y="4221163"/>
            <a:ext cx="4859337" cy="244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800" u="sng"/>
              <a:t>Bliźniemu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pl-PL" sz="2800"/>
              <a:t> przeprosić i oddać 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pl-PL" sz="2800"/>
              <a:t> naprawić szkody</a:t>
            </a:r>
          </a:p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pl-PL" sz="2800"/>
              <a:t> powiedzieć prawdę</a:t>
            </a:r>
          </a:p>
        </p:txBody>
      </p:sp>
      <p:grpSp>
        <p:nvGrpSpPr>
          <p:cNvPr id="40968" name="Group 8"/>
          <p:cNvGrpSpPr>
            <a:grpSpLocks/>
          </p:cNvGrpSpPr>
          <p:nvPr/>
        </p:nvGrpSpPr>
        <p:grpSpPr bwMode="auto">
          <a:xfrm>
            <a:off x="2771775" y="3429000"/>
            <a:ext cx="1800225" cy="792163"/>
            <a:chOff x="1746" y="2160"/>
            <a:chExt cx="1134" cy="499"/>
          </a:xfrm>
        </p:grpSpPr>
        <p:sp>
          <p:nvSpPr>
            <p:cNvPr id="40966" name="Line 6"/>
            <p:cNvSpPr>
              <a:spLocks noChangeShapeType="1"/>
            </p:cNvSpPr>
            <p:nvPr/>
          </p:nvSpPr>
          <p:spPr bwMode="auto">
            <a:xfrm>
              <a:off x="2336" y="2160"/>
              <a:ext cx="544" cy="4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l-PL"/>
            </a:p>
          </p:txBody>
        </p:sp>
        <p:sp>
          <p:nvSpPr>
            <p:cNvPr id="40967" name="Line 7"/>
            <p:cNvSpPr>
              <a:spLocks noChangeShapeType="1"/>
            </p:cNvSpPr>
            <p:nvPr/>
          </p:nvSpPr>
          <p:spPr bwMode="auto">
            <a:xfrm flipH="1">
              <a:off x="1746" y="2160"/>
              <a:ext cx="499" cy="49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pl-PL"/>
            </a:p>
          </p:txBody>
        </p:sp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20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20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3" grpId="0" build="p"/>
      <p:bldP spid="40964" grpId="0"/>
      <p:bldP spid="4096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88913"/>
            <a:ext cx="7772400" cy="1727200"/>
          </a:xfrm>
        </p:spPr>
        <p:txBody>
          <a:bodyPr/>
          <a:lstStyle/>
          <a:p>
            <a:r>
              <a:rPr lang="pl-PL" u="sng"/>
              <a:t>Ustanowienie sakramentu pokuty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2060575"/>
            <a:ext cx="8569325" cy="3889375"/>
          </a:xfrm>
        </p:spPr>
        <p:txBody>
          <a:bodyPr/>
          <a:lstStyle/>
          <a:p>
            <a:pPr marL="609600" indent="-609600" algn="l">
              <a:lnSpc>
                <a:spcPct val="80000"/>
              </a:lnSpc>
            </a:pPr>
            <a:r>
              <a:rPr lang="pl-PL" sz="2000"/>
              <a:t>1. </a:t>
            </a:r>
            <a:r>
              <a:rPr lang="pl-PL" sz="2800"/>
              <a:t>Pan Jezus po swoim zmartwychwstaniu	 </a:t>
            </a:r>
          </a:p>
          <a:p>
            <a:pPr marL="609600" indent="-609600" algn="l">
              <a:lnSpc>
                <a:spcPct val="80000"/>
              </a:lnSpc>
            </a:pPr>
            <a:r>
              <a:rPr lang="pl-PL" sz="2800"/>
              <a:t>    udzielił Apostołom i ich następcom władzy odpuszczania grzechów.</a:t>
            </a:r>
          </a:p>
          <a:p>
            <a:pPr marL="609600" indent="-609600" algn="l">
              <a:lnSpc>
                <a:spcPct val="80000"/>
              </a:lnSpc>
            </a:pPr>
            <a:r>
              <a:rPr lang="pl-PL" sz="2800"/>
              <a:t>2. Sakrament pokuty ma nam pomóc uwolnić się</a:t>
            </a:r>
            <a:br>
              <a:rPr lang="pl-PL" sz="2800"/>
            </a:br>
            <a:r>
              <a:rPr lang="pl-PL" sz="2800"/>
              <a:t>od zła i grzechów.</a:t>
            </a:r>
          </a:p>
          <a:p>
            <a:pPr marL="609600" indent="-609600" algn="l">
              <a:lnSpc>
                <a:spcPct val="80000"/>
              </a:lnSpc>
            </a:pPr>
            <a:r>
              <a:rPr lang="pl-PL" sz="2800"/>
              <a:t>3. Aby uzyskać odpuszczenie grzechów, należy spełnić </a:t>
            </a:r>
            <a:r>
              <a:rPr lang="pl-PL" sz="2800" u="sng"/>
              <a:t>5 warunków dobrej spowiedzi</a:t>
            </a:r>
            <a:r>
              <a:rPr lang="pl-PL" sz="2800"/>
              <a:t>.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2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2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2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Zadanie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pl-PL"/>
              <a:t>Wymień 5 warunków dobrej spowiedzi:</a:t>
            </a:r>
          </a:p>
          <a:p>
            <a:pPr>
              <a:buFont typeface="Wingdings" pitchFamily="2" charset="2"/>
              <a:buNone/>
            </a:pPr>
            <a:endParaRPr lang="pl-PL"/>
          </a:p>
          <a:p>
            <a:pPr>
              <a:buFont typeface="Wingdings" pitchFamily="2" charset="2"/>
              <a:buNone/>
            </a:pPr>
            <a:r>
              <a:rPr lang="pl-PL"/>
              <a:t>1.  ………………………….</a:t>
            </a:r>
          </a:p>
          <a:p>
            <a:pPr>
              <a:buFont typeface="Wingdings" pitchFamily="2" charset="2"/>
              <a:buNone/>
            </a:pPr>
            <a:r>
              <a:rPr lang="pl-PL"/>
              <a:t>2.  ............................</a:t>
            </a:r>
          </a:p>
          <a:p>
            <a:pPr>
              <a:buFont typeface="Wingdings" pitchFamily="2" charset="2"/>
              <a:buNone/>
            </a:pPr>
            <a:r>
              <a:rPr lang="pl-PL"/>
              <a:t>3.  ………………………….</a:t>
            </a:r>
          </a:p>
          <a:p>
            <a:pPr>
              <a:buFont typeface="Wingdings" pitchFamily="2" charset="2"/>
              <a:buNone/>
            </a:pPr>
            <a:r>
              <a:rPr lang="pl-PL"/>
              <a:t>4.  ………………………….</a:t>
            </a:r>
          </a:p>
          <a:p>
            <a:pPr>
              <a:buFont typeface="Wingdings" pitchFamily="2" charset="2"/>
              <a:buNone/>
            </a:pPr>
            <a:r>
              <a:rPr lang="pl-PL"/>
              <a:t>5.  ………………………….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2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7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2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7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2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7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u="sng"/>
              <a:t>Mój rachunek sumienia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836295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l-PL"/>
              <a:t>1. Rachunek sumienia to przypomnienie </a:t>
            </a:r>
            <a:br>
              <a:rPr lang="pl-PL"/>
            </a:br>
            <a:r>
              <a:rPr lang="pl-PL"/>
              <a:t> i policzenie wszystkich swoich grzechów.</a:t>
            </a:r>
          </a:p>
          <a:p>
            <a:pPr algn="ctr">
              <a:buFont typeface="Wingdings" pitchFamily="2" charset="2"/>
              <a:buNone/>
            </a:pPr>
            <a:r>
              <a:rPr lang="pl-PL"/>
              <a:t>- także liczby i okoliczności </a:t>
            </a:r>
          </a:p>
          <a:p>
            <a:pPr algn="ctr">
              <a:buFont typeface="Wingdings" pitchFamily="2" charset="2"/>
              <a:buNone/>
            </a:pPr>
            <a:r>
              <a:rPr lang="pl-PL"/>
              <a:t>grzechów ciężkich -</a:t>
            </a:r>
          </a:p>
          <a:p>
            <a:pPr>
              <a:buFont typeface="Wingdings" pitchFamily="2" charset="2"/>
              <a:buNone/>
            </a:pPr>
            <a:endParaRPr lang="pl-PL" sz="2800"/>
          </a:p>
          <a:p>
            <a:pPr>
              <a:buFont typeface="Wingdings" pitchFamily="2" charset="2"/>
              <a:buNone/>
            </a:pPr>
            <a:r>
              <a:rPr lang="pl-PL"/>
              <a:t>2. Przed rachunkiem sumienia </a:t>
            </a:r>
            <a:br>
              <a:rPr lang="pl-PL"/>
            </a:br>
            <a:r>
              <a:rPr lang="pl-PL"/>
              <a:t> należy się pomodlić.</a:t>
            </a:r>
          </a:p>
        </p:txBody>
      </p:sp>
      <p:pic>
        <p:nvPicPr>
          <p:cNvPr id="24580" name="Picture 4" descr="MMj02836870000[1]"/>
          <p:cNvPicPr>
            <a:picLocks noChangeAspect="1" noChangeArrowheads="1" noCrop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24750" y="908050"/>
            <a:ext cx="1331913" cy="1311275"/>
          </a:xfrm>
          <a:noFill/>
          <a:ln/>
        </p:spPr>
      </p:pic>
      <p:pic>
        <p:nvPicPr>
          <p:cNvPr id="24589" name="Picture 13" descr="MCj03616460000[1]"/>
          <p:cNvPicPr>
            <a:picLocks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588125" y="4149725"/>
            <a:ext cx="1663700" cy="2376488"/>
          </a:xfrm>
          <a:noFill/>
          <a:ln/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333375"/>
            <a:ext cx="836295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l-PL"/>
              <a:t>3. Rachunek sumienia należy robić przy pomocy książeczki, według: </a:t>
            </a:r>
          </a:p>
          <a:p>
            <a:pPr>
              <a:buFont typeface="Wingdings" pitchFamily="2" charset="2"/>
              <a:buNone/>
            </a:pPr>
            <a:endParaRPr lang="pl-PL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pl-PL"/>
              <a:t>X Przykazań Bożych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pl-PL"/>
              <a:t>5 Przykazań Kościelnych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pl-PL"/>
              <a:t>7 grzechów głównych</a:t>
            </a:r>
          </a:p>
        </p:txBody>
      </p:sp>
      <p:pic>
        <p:nvPicPr>
          <p:cNvPr id="27652" name="Picture 4" descr="MCSO01858_0000[1]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867400" y="1916113"/>
            <a:ext cx="1944688" cy="1811337"/>
          </a:xfrm>
          <a:noFill/>
          <a:ln/>
        </p:spPr>
      </p:pic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250825" y="4508500"/>
            <a:ext cx="8569325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l-PL" sz="3200"/>
              <a:t>Zadanie</a:t>
            </a:r>
          </a:p>
          <a:p>
            <a:pPr algn="ctr">
              <a:spcBef>
                <a:spcPct val="50000"/>
              </a:spcBef>
            </a:pPr>
            <a:r>
              <a:rPr lang="pl-PL" sz="3200"/>
              <a:t>Podczas wieczornej modlitwy, zrób sobie rachunek sumienia z przeżytego dnia.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uiExpand="1" build="p"/>
      <p:bldP spid="276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u="sng"/>
              <a:t>Żal za grzechy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8507413" cy="46878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pl-PL" sz="2800"/>
              <a:t>1. Żal za grzechy to ból duszy,</a:t>
            </a:r>
            <a:br>
              <a:rPr lang="pl-PL" sz="2800"/>
            </a:br>
            <a:r>
              <a:rPr lang="pl-PL" sz="2800"/>
              <a:t>i obrzydzenie sobie popełnionego grzechu. 	(przykro i smutno mi że to zrobiłem)</a:t>
            </a:r>
          </a:p>
          <a:p>
            <a:pPr>
              <a:buFont typeface="Wingdings" pitchFamily="2" charset="2"/>
              <a:buNone/>
            </a:pPr>
            <a:r>
              <a:rPr lang="pl-PL" sz="2800"/>
              <a:t>2. Żal powinien być szczery, a nie udawany                                                   oraz powszechny, czyli za wszystkie grzechy.</a:t>
            </a:r>
          </a:p>
          <a:p>
            <a:pPr>
              <a:buFont typeface="Wingdings" pitchFamily="2" charset="2"/>
              <a:buNone/>
            </a:pPr>
            <a:r>
              <a:rPr lang="pl-PL" sz="2800"/>
              <a:t>3. Żal może być: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pl-PL" sz="2800"/>
              <a:t>doskonały – z miłości do Boga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pl-PL" sz="2800"/>
              <a:t>mniej doskonały (inaczej wystarczający) – z bojaźni przed karą Bożą.</a:t>
            </a:r>
          </a:p>
        </p:txBody>
      </p:sp>
      <p:pic>
        <p:nvPicPr>
          <p:cNvPr id="29703" name="Picture 7" descr="MCj03487110000[1]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164388" y="1196975"/>
            <a:ext cx="1655762" cy="1800225"/>
          </a:xfrm>
          <a:noFill/>
          <a:ln/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u="sng"/>
              <a:t>Postanawiam się poprawić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pl-PL"/>
              <a:t>1. Mocne postanowienie poprawy to szczera</a:t>
            </a:r>
            <a:br>
              <a:rPr lang="pl-PL"/>
            </a:br>
            <a:r>
              <a:rPr lang="pl-PL"/>
              <a:t> chęć nie popełniania grzechów.</a:t>
            </a:r>
          </a:p>
        </p:txBody>
      </p:sp>
      <p:grpSp>
        <p:nvGrpSpPr>
          <p:cNvPr id="31780" name="Group 36"/>
          <p:cNvGrpSpPr>
            <a:grpSpLocks/>
          </p:cNvGrpSpPr>
          <p:nvPr/>
        </p:nvGrpSpPr>
        <p:grpSpPr bwMode="auto">
          <a:xfrm>
            <a:off x="2700338" y="3357563"/>
            <a:ext cx="3816350" cy="3095625"/>
            <a:chOff x="1701" y="2115"/>
            <a:chExt cx="2404" cy="1950"/>
          </a:xfrm>
        </p:grpSpPr>
        <p:sp>
          <p:nvSpPr>
            <p:cNvPr id="31773" name="Text Box 29"/>
            <p:cNvSpPr txBox="1">
              <a:spLocks noChangeArrowheads="1"/>
            </p:cNvSpPr>
            <p:nvPr/>
          </p:nvSpPr>
          <p:spPr bwMode="auto">
            <a:xfrm>
              <a:off x="2954" y="2222"/>
              <a:ext cx="885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pl-PL" sz="2400" b="1">
                  <a:solidFill>
                    <a:srgbClr val="FFFFFF"/>
                  </a:solidFill>
                </a:rPr>
                <a:t>ZŁO</a:t>
              </a:r>
              <a:endParaRPr lang="pl-PL" sz="2400"/>
            </a:p>
          </p:txBody>
        </p:sp>
        <p:sp>
          <p:nvSpPr>
            <p:cNvPr id="31774" name="Line 30"/>
            <p:cNvSpPr>
              <a:spLocks noChangeShapeType="1"/>
            </p:cNvSpPr>
            <p:nvPr/>
          </p:nvSpPr>
          <p:spPr bwMode="auto">
            <a:xfrm flipV="1">
              <a:off x="2840" y="2115"/>
              <a:ext cx="1265" cy="42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31775" name="Line 31"/>
            <p:cNvSpPr>
              <a:spLocks noChangeShapeType="1"/>
            </p:cNvSpPr>
            <p:nvPr/>
          </p:nvSpPr>
          <p:spPr bwMode="auto">
            <a:xfrm>
              <a:off x="2840" y="2115"/>
              <a:ext cx="1138" cy="42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pic>
          <p:nvPicPr>
            <p:cNvPr id="31776" name="Picture 32" descr="MCj04063960000[1]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40" y="3182"/>
              <a:ext cx="1265" cy="8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1777" name="Text Box 33"/>
            <p:cNvSpPr txBox="1">
              <a:spLocks noChangeArrowheads="1"/>
            </p:cNvSpPr>
            <p:nvPr/>
          </p:nvSpPr>
          <p:spPr bwMode="auto">
            <a:xfrm>
              <a:off x="1701" y="2222"/>
              <a:ext cx="1139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pl-PL" sz="2400" b="1">
                  <a:solidFill>
                    <a:srgbClr val="FFFFFF"/>
                  </a:solidFill>
                </a:rPr>
                <a:t>DOBRO</a:t>
              </a:r>
              <a:endParaRPr lang="pl-PL" sz="2400"/>
            </a:p>
          </p:txBody>
        </p:sp>
        <p:sp>
          <p:nvSpPr>
            <p:cNvPr id="31778" name="Line 34"/>
            <p:cNvSpPr>
              <a:spLocks noChangeShapeType="1"/>
            </p:cNvSpPr>
            <p:nvPr/>
          </p:nvSpPr>
          <p:spPr bwMode="auto">
            <a:xfrm flipV="1">
              <a:off x="2709" y="2649"/>
              <a:ext cx="507" cy="53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31779" name="Line 35"/>
            <p:cNvSpPr>
              <a:spLocks noChangeShapeType="1"/>
            </p:cNvSpPr>
            <p:nvPr/>
          </p:nvSpPr>
          <p:spPr bwMode="auto">
            <a:xfrm flipH="1" flipV="1">
              <a:off x="2254" y="2649"/>
              <a:ext cx="379" cy="53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l-PL"/>
            </a:p>
          </p:txBody>
        </p:sp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1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1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1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36613"/>
            <a:ext cx="8351837" cy="42481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pl-PL"/>
              <a:t>2. Powinno ono być: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pl-PL"/>
              <a:t>Mocne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pl-PL"/>
              <a:t>Szczere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pl-PL"/>
              <a:t>Stanowcze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endParaRPr lang="pl-PL"/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pl-PL"/>
              <a:t>3. Należy najpierw wyrzec się przywiązania</a:t>
            </a:r>
            <a:br>
              <a:rPr lang="pl-PL"/>
            </a:br>
            <a:r>
              <a:rPr lang="pl-PL"/>
              <a:t> do grzechów ciężkich i unikać </a:t>
            </a:r>
            <a:r>
              <a:rPr lang="pl-PL" u="sng"/>
              <a:t>okazji</a:t>
            </a:r>
            <a:br>
              <a:rPr lang="pl-PL" u="sng"/>
            </a:br>
            <a:r>
              <a:rPr lang="pl-PL">
                <a:effectLst/>
              </a:rPr>
              <a:t> </a:t>
            </a:r>
            <a:r>
              <a:rPr lang="pl-PL"/>
              <a:t>do grzechu.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Zadanie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pl-PL"/>
              <a:t>Uzupełnij brakujące pola odpowiednimi</a:t>
            </a:r>
            <a:br>
              <a:rPr lang="pl-PL"/>
            </a:br>
            <a:r>
              <a:rPr lang="pl-PL"/>
              <a:t>                    wyrazami:</a:t>
            </a:r>
          </a:p>
          <a:p>
            <a:pPr>
              <a:buFont typeface="Wingdings" pitchFamily="2" charset="2"/>
              <a:buNone/>
            </a:pPr>
            <a:endParaRPr lang="pl-PL" sz="2400"/>
          </a:p>
          <a:p>
            <a:pPr>
              <a:buFont typeface="Wingdings" pitchFamily="2" charset="2"/>
              <a:buNone/>
            </a:pPr>
            <a:r>
              <a:rPr lang="pl-PL"/>
              <a:t>			</a:t>
            </a:r>
            <a:r>
              <a:rPr lang="pl-PL" u="sng"/>
              <a:t>wyrządza</a:t>
            </a:r>
            <a:r>
              <a:rPr lang="pl-PL"/>
              <a:t>		</a:t>
            </a:r>
            <a:r>
              <a:rPr lang="pl-PL" u="sng"/>
              <a:t>zrywa</a:t>
            </a:r>
          </a:p>
          <a:p>
            <a:pPr>
              <a:buFont typeface="Wingdings" pitchFamily="2" charset="2"/>
              <a:buNone/>
            </a:pPr>
            <a:endParaRPr lang="pl-PL" sz="2800" u="sng"/>
          </a:p>
          <a:p>
            <a:pPr>
              <a:buFont typeface="Wingdings" pitchFamily="2" charset="2"/>
              <a:buNone/>
            </a:pPr>
            <a:r>
              <a:rPr lang="pl-PL"/>
              <a:t>Grzech …… naszą przyjaźń z Bogiem, ……      	krzywdę nam i innym ludziom.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2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2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200"/>
                            </p:stCondLst>
                            <p:childTnLst>
                              <p:par>
                                <p:cTn id="1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20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200"/>
                            </p:stCondLst>
                            <p:childTnLst>
                              <p:par>
                                <p:cTn id="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5" grpId="0" uiExpand="1" build="p"/>
    </p:bldLst>
  </p:timing>
</p:sld>
</file>

<file path=ppt/theme/theme1.xml><?xml version="1.0" encoding="utf-8"?>
<a:theme xmlns:a="http://schemas.openxmlformats.org/drawingml/2006/main" name="spowiedz">
  <a:themeElements>
    <a:clrScheme name="Teksturowany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ksturowany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ksturowany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ksturowany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ksturowany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ksturowany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ksturowany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ksturowany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ksturowany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ksturowany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spowiedz</Template>
  <TotalTime>2</TotalTime>
  <Words>262</Words>
  <Application>Microsoft Office PowerPoint</Application>
  <PresentationFormat>Pokaz na ekranie (4:3)</PresentationFormat>
  <Paragraphs>77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0" baseType="lpstr">
      <vt:lpstr>Times New Roman</vt:lpstr>
      <vt:lpstr>Tahoma</vt:lpstr>
      <vt:lpstr>Arial</vt:lpstr>
      <vt:lpstr>Wingdings</vt:lpstr>
      <vt:lpstr>Verdana</vt:lpstr>
      <vt:lpstr>spowiedz</vt:lpstr>
      <vt:lpstr>   „Sakrament pokuty    i pojednania       oraz jego warunki”</vt:lpstr>
      <vt:lpstr>Ustanowienie sakramentu pokuty</vt:lpstr>
      <vt:lpstr>Zadanie</vt:lpstr>
      <vt:lpstr>Mój rachunek sumienia</vt:lpstr>
      <vt:lpstr>Slajd 5</vt:lpstr>
      <vt:lpstr>Żal za grzechy</vt:lpstr>
      <vt:lpstr>Postanawiam się poprawić</vt:lpstr>
      <vt:lpstr>Slajd 8</vt:lpstr>
      <vt:lpstr>Zadanie</vt:lpstr>
      <vt:lpstr>Czym jest spowiedź święta?</vt:lpstr>
      <vt:lpstr>Slajd 11</vt:lpstr>
      <vt:lpstr>Zadanie</vt:lpstr>
      <vt:lpstr>Jak się spowiadać?</vt:lpstr>
      <vt:lpstr>Zadośćuczynienie Panu Bogu  i bliźniemu – restytucja.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„Sakrament pokuty    i pojednania       oraz jego warunki”</dc:title>
  <dc:creator>o. Jacek Błaszczyk</dc:creator>
  <cp:lastModifiedBy>o. Jacek Błaszczyk</cp:lastModifiedBy>
  <cp:revision>1</cp:revision>
  <dcterms:created xsi:type="dcterms:W3CDTF">2011-05-27T07:13:58Z</dcterms:created>
  <dcterms:modified xsi:type="dcterms:W3CDTF">2011-05-27T07:16:38Z</dcterms:modified>
</cp:coreProperties>
</file>